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rial" panose="020B0604020202020204" pitchFamily="34" charset="0"/>
      <p:regular r:id="rId14"/>
    </p:embeddedFont>
    <p:embeddedFont>
      <p:font typeface="Black Mango" panose="020B0604020202020204" charset="0"/>
      <p:regular r:id="rId15"/>
    </p:embeddedFont>
    <p:embeddedFont>
      <p:font typeface="Black Mango Bold" panose="020B0604020202020204" charset="0"/>
      <p:regular r:id="rId16"/>
    </p:embeddedFont>
    <p:embeddedFont>
      <p:font typeface="Black Mango Medium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oppins Bold" panose="020B0604020202020204" charset="0"/>
      <p:regular r:id="rId22"/>
    </p:embeddedFont>
    <p:embeddedFont>
      <p:font typeface="TT Drugs" panose="020B0604020202020204" charset="0"/>
      <p:regular r:id="rId23"/>
    </p:embeddedFont>
    <p:embeddedFont>
      <p:font typeface="TT Drugs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8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3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24073" y="-302524"/>
            <a:ext cx="5831940" cy="10977714"/>
            <a:chOff x="0" y="0"/>
            <a:chExt cx="1535984" cy="289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5984" cy="2891250"/>
            </a:xfrm>
            <a:custGeom>
              <a:avLst/>
              <a:gdLst/>
              <a:ahLst/>
              <a:cxnLst/>
              <a:rect l="l" t="t" r="r" b="b"/>
              <a:pathLst>
                <a:path w="1535984" h="2891250">
                  <a:moveTo>
                    <a:pt x="0" y="0"/>
                  </a:moveTo>
                  <a:lnTo>
                    <a:pt x="1535984" y="0"/>
                  </a:lnTo>
                  <a:lnTo>
                    <a:pt x="1535984" y="2891250"/>
                  </a:lnTo>
                  <a:lnTo>
                    <a:pt x="0" y="2891250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535984" cy="2891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64556" y="1444668"/>
            <a:ext cx="10235408" cy="6169364"/>
          </a:xfrm>
          <a:custGeom>
            <a:avLst/>
            <a:gdLst/>
            <a:ahLst/>
            <a:cxnLst/>
            <a:rect l="l" t="t" r="r" b="b"/>
            <a:pathLst>
              <a:path w="10235408" h="6169364">
                <a:moveTo>
                  <a:pt x="0" y="0"/>
                </a:moveTo>
                <a:lnTo>
                  <a:pt x="10235407" y="0"/>
                </a:lnTo>
                <a:lnTo>
                  <a:pt x="10235407" y="6169364"/>
                </a:lnTo>
                <a:lnTo>
                  <a:pt x="0" y="6169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79" b="-2779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35176" y="6222770"/>
            <a:ext cx="7865691" cy="2261386"/>
          </a:xfrm>
          <a:custGeom>
            <a:avLst/>
            <a:gdLst/>
            <a:ahLst/>
            <a:cxnLst/>
            <a:rect l="l" t="t" r="r" b="b"/>
            <a:pathLst>
              <a:path w="7865691" h="2261386">
                <a:moveTo>
                  <a:pt x="0" y="0"/>
                </a:moveTo>
                <a:lnTo>
                  <a:pt x="7865690" y="0"/>
                </a:lnTo>
                <a:lnTo>
                  <a:pt x="7865690" y="2261386"/>
                </a:lnTo>
                <a:lnTo>
                  <a:pt x="0" y="2261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8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35176" y="2666079"/>
            <a:ext cx="7865691" cy="4486241"/>
            <a:chOff x="0" y="0"/>
            <a:chExt cx="2071622" cy="11815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1622" cy="1181562"/>
            </a:xfrm>
            <a:custGeom>
              <a:avLst/>
              <a:gdLst/>
              <a:ahLst/>
              <a:cxnLst/>
              <a:rect l="l" t="t" r="r" b="b"/>
              <a:pathLst>
                <a:path w="2071622" h="1181562">
                  <a:moveTo>
                    <a:pt x="0" y="0"/>
                  </a:moveTo>
                  <a:lnTo>
                    <a:pt x="2071622" y="0"/>
                  </a:lnTo>
                  <a:lnTo>
                    <a:pt x="2071622" y="1181562"/>
                  </a:lnTo>
                  <a:lnTo>
                    <a:pt x="0" y="1181562"/>
                  </a:lnTo>
                  <a:close/>
                </a:path>
              </a:pathLst>
            </a:custGeom>
            <a:solidFill>
              <a:srgbClr val="36534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071622" cy="1181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1287" y="6149514"/>
            <a:ext cx="2295842" cy="565612"/>
            <a:chOff x="0" y="0"/>
            <a:chExt cx="604666" cy="1489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4666" cy="148968"/>
            </a:xfrm>
            <a:custGeom>
              <a:avLst/>
              <a:gdLst/>
              <a:ahLst/>
              <a:cxnLst/>
              <a:rect l="l" t="t" r="r" b="b"/>
              <a:pathLst>
                <a:path w="604666" h="148968">
                  <a:moveTo>
                    <a:pt x="0" y="0"/>
                  </a:moveTo>
                  <a:lnTo>
                    <a:pt x="604666" y="0"/>
                  </a:lnTo>
                  <a:lnTo>
                    <a:pt x="604666" y="148968"/>
                  </a:lnTo>
                  <a:lnTo>
                    <a:pt x="0" y="148968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604666" cy="14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307097" y="6149514"/>
            <a:ext cx="2291657" cy="565612"/>
            <a:chOff x="0" y="0"/>
            <a:chExt cx="603564" cy="1489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3564" cy="148968"/>
            </a:xfrm>
            <a:custGeom>
              <a:avLst/>
              <a:gdLst/>
              <a:ahLst/>
              <a:cxnLst/>
              <a:rect l="l" t="t" r="r" b="b"/>
              <a:pathLst>
                <a:path w="603564" h="148968">
                  <a:moveTo>
                    <a:pt x="0" y="0"/>
                  </a:moveTo>
                  <a:lnTo>
                    <a:pt x="603564" y="0"/>
                  </a:lnTo>
                  <a:lnTo>
                    <a:pt x="603564" y="148968"/>
                  </a:lnTo>
                  <a:lnTo>
                    <a:pt x="0" y="148968"/>
                  </a:lnTo>
                  <a:close/>
                </a:path>
              </a:pathLst>
            </a:custGeom>
            <a:solidFill>
              <a:srgbClr val="2A443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603564" cy="14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617804" y="6149514"/>
            <a:ext cx="2169246" cy="565612"/>
            <a:chOff x="0" y="0"/>
            <a:chExt cx="571324" cy="1489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1324" cy="148968"/>
            </a:xfrm>
            <a:custGeom>
              <a:avLst/>
              <a:gdLst/>
              <a:ahLst/>
              <a:cxnLst/>
              <a:rect l="l" t="t" r="r" b="b"/>
              <a:pathLst>
                <a:path w="571324" h="148968">
                  <a:moveTo>
                    <a:pt x="0" y="0"/>
                  </a:moveTo>
                  <a:lnTo>
                    <a:pt x="571324" y="0"/>
                  </a:lnTo>
                  <a:lnTo>
                    <a:pt x="571324" y="148968"/>
                  </a:lnTo>
                  <a:lnTo>
                    <a:pt x="0" y="148968"/>
                  </a:lnTo>
                  <a:close/>
                </a:path>
              </a:pathLst>
            </a:custGeom>
            <a:solidFill>
              <a:srgbClr val="45605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571324" cy="14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08348" y="4288674"/>
            <a:ext cx="7092518" cy="163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19"/>
              </a:lnSpc>
            </a:pPr>
            <a:r>
              <a:rPr lang="en-US" sz="9585" b="1" spc="306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JURÍDICO”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49499" y="377858"/>
            <a:ext cx="7075102" cy="65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9"/>
              </a:lnSpc>
            </a:pPr>
            <a:r>
              <a:rPr lang="en-US" sz="3607" b="1" spc="59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PROYECTO: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03147" y="3551653"/>
            <a:ext cx="3929748" cy="61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9"/>
              </a:lnSpc>
            </a:pPr>
            <a:r>
              <a:rPr lang="en-US" sz="3607" b="1" spc="598">
                <a:solidFill>
                  <a:srgbClr val="F5FFF5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“TU ESPACIO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1896" y="415504"/>
            <a:ext cx="3231669" cy="61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9"/>
              </a:lnSpc>
            </a:pPr>
            <a:r>
              <a:rPr lang="en-US" sz="3607" spc="598">
                <a:solidFill>
                  <a:srgbClr val="FFFFFF"/>
                </a:solidFill>
                <a:latin typeface="Black Mango"/>
                <a:ea typeface="Black Mango"/>
                <a:cs typeface="Black Mango"/>
                <a:sym typeface="Black Mango"/>
              </a:rPr>
              <a:t>EQUIPO: 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5176" y="7757788"/>
            <a:ext cx="10658383" cy="2081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6"/>
              </a:lnSpc>
            </a:pPr>
            <a:r>
              <a:rPr lang="en-US" sz="2404" spc="399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INTEGRANTES: </a:t>
            </a:r>
          </a:p>
          <a:p>
            <a:pPr algn="l">
              <a:lnSpc>
                <a:spcPts val="3366"/>
              </a:lnSpc>
            </a:pPr>
            <a:r>
              <a:rPr lang="en-US" sz="2404" spc="399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SHAILA PAOLA CONCEPCIÓN JIMÉNEZ</a:t>
            </a:r>
          </a:p>
          <a:p>
            <a:pPr algn="l">
              <a:lnSpc>
                <a:spcPts val="3366"/>
              </a:lnSpc>
            </a:pPr>
            <a:r>
              <a:rPr lang="en-US" sz="2404" spc="399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NAYELI RODRÍGUEZ GARCÍA </a:t>
            </a:r>
          </a:p>
          <a:p>
            <a:pPr algn="l">
              <a:lnSpc>
                <a:spcPts val="3366"/>
              </a:lnSpc>
            </a:pPr>
            <a:r>
              <a:rPr lang="en-US" sz="2404" spc="399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NANCY GUADALUPE VASCONCELOS LEÓN </a:t>
            </a:r>
          </a:p>
          <a:p>
            <a:pPr algn="l">
              <a:lnSpc>
                <a:spcPts val="3366"/>
              </a:lnSpc>
            </a:pPr>
            <a:r>
              <a:rPr lang="en-US" sz="2404" spc="399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FÁTIMA AMAYRANY CORNELIO VICTORIANO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59442" y="9801410"/>
            <a:ext cx="10658383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298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UNIVERSIDAD JUAREZ AUTONOMA DE TABASCO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54177"/>
            <a:ext cx="3067990" cy="11893804"/>
            <a:chOff x="0" y="0"/>
            <a:chExt cx="808030" cy="3132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8030" cy="3132524"/>
            </a:xfrm>
            <a:custGeom>
              <a:avLst/>
              <a:gdLst/>
              <a:ahLst/>
              <a:cxnLst/>
              <a:rect l="l" t="t" r="r" b="b"/>
              <a:pathLst>
                <a:path w="808030" h="3132524">
                  <a:moveTo>
                    <a:pt x="0" y="0"/>
                  </a:moveTo>
                  <a:lnTo>
                    <a:pt x="808030" y="0"/>
                  </a:lnTo>
                  <a:lnTo>
                    <a:pt x="808030" y="3132524"/>
                  </a:lnTo>
                  <a:lnTo>
                    <a:pt x="0" y="3132524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08030" cy="325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9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7593" y="6087599"/>
            <a:ext cx="2815174" cy="3851607"/>
          </a:xfrm>
          <a:custGeom>
            <a:avLst/>
            <a:gdLst/>
            <a:ahLst/>
            <a:cxnLst/>
            <a:rect l="l" t="t" r="r" b="b"/>
            <a:pathLst>
              <a:path w="2815174" h="3851607">
                <a:moveTo>
                  <a:pt x="0" y="0"/>
                </a:moveTo>
                <a:lnTo>
                  <a:pt x="2815174" y="0"/>
                </a:lnTo>
                <a:lnTo>
                  <a:pt x="2815174" y="3851607"/>
                </a:lnTo>
                <a:lnTo>
                  <a:pt x="0" y="3851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4659470" y="2512647"/>
            <a:ext cx="8673353" cy="7426559"/>
          </a:xfrm>
          <a:custGeom>
            <a:avLst/>
            <a:gdLst/>
            <a:ahLst/>
            <a:cxnLst/>
            <a:rect l="l" t="t" r="r" b="b"/>
            <a:pathLst>
              <a:path w="8673353" h="7426559">
                <a:moveTo>
                  <a:pt x="0" y="0"/>
                </a:moveTo>
                <a:lnTo>
                  <a:pt x="8673353" y="0"/>
                </a:lnTo>
                <a:lnTo>
                  <a:pt x="8673353" y="7426559"/>
                </a:lnTo>
                <a:lnTo>
                  <a:pt x="0" y="7426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80065" y="449413"/>
            <a:ext cx="11109061" cy="104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87"/>
              </a:lnSpc>
              <a:spcBef>
                <a:spcPct val="0"/>
              </a:spcBef>
            </a:pPr>
            <a:r>
              <a:rPr lang="en-US" sz="6134" b="1" spc="196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Evidencias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3420" y="1709764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POST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3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8054" y="0"/>
            <a:ext cx="4371408" cy="11419922"/>
            <a:chOff x="0" y="0"/>
            <a:chExt cx="1151317" cy="3007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1317" cy="3007716"/>
            </a:xfrm>
            <a:custGeom>
              <a:avLst/>
              <a:gdLst/>
              <a:ahLst/>
              <a:cxnLst/>
              <a:rect l="l" t="t" r="r" b="b"/>
              <a:pathLst>
                <a:path w="1151317" h="3007716">
                  <a:moveTo>
                    <a:pt x="0" y="0"/>
                  </a:moveTo>
                  <a:lnTo>
                    <a:pt x="1151317" y="0"/>
                  </a:lnTo>
                  <a:lnTo>
                    <a:pt x="1151317" y="3007716"/>
                  </a:lnTo>
                  <a:lnTo>
                    <a:pt x="0" y="3007716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51317" cy="300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63877" y="6272769"/>
            <a:ext cx="8229604" cy="4488875"/>
          </a:xfrm>
          <a:custGeom>
            <a:avLst/>
            <a:gdLst/>
            <a:ahLst/>
            <a:cxnLst/>
            <a:rect l="l" t="t" r="r" b="b"/>
            <a:pathLst>
              <a:path w="8229604" h="4488875">
                <a:moveTo>
                  <a:pt x="0" y="0"/>
                </a:moveTo>
                <a:lnTo>
                  <a:pt x="8229605" y="0"/>
                </a:lnTo>
                <a:lnTo>
                  <a:pt x="8229605" y="4488875"/>
                </a:lnTo>
                <a:lnTo>
                  <a:pt x="0" y="4488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117966" y="8709378"/>
            <a:ext cx="6672915" cy="6747413"/>
            <a:chOff x="0" y="0"/>
            <a:chExt cx="660400" cy="6677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667773"/>
            </a:xfrm>
            <a:custGeom>
              <a:avLst/>
              <a:gdLst/>
              <a:ahLst/>
              <a:cxnLst/>
              <a:rect l="l" t="t" r="r" b="b"/>
              <a:pathLst>
                <a:path w="660400" h="66777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281"/>
                  </a:cubicBezTo>
                  <a:lnTo>
                    <a:pt x="660400" y="667773"/>
                  </a:lnTo>
                  <a:lnTo>
                    <a:pt x="0" y="667773"/>
                  </a:lnTo>
                  <a:lnTo>
                    <a:pt x="0" y="32553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127000"/>
              <a:ext cx="660400" cy="540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4678679" y="-4210478"/>
            <a:ext cx="6672915" cy="6747413"/>
            <a:chOff x="0" y="0"/>
            <a:chExt cx="660400" cy="6677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667773"/>
            </a:xfrm>
            <a:custGeom>
              <a:avLst/>
              <a:gdLst/>
              <a:ahLst/>
              <a:cxnLst/>
              <a:rect l="l" t="t" r="r" b="b"/>
              <a:pathLst>
                <a:path w="660400" h="66777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281"/>
                  </a:cubicBezTo>
                  <a:lnTo>
                    <a:pt x="660400" y="667773"/>
                  </a:lnTo>
                  <a:lnTo>
                    <a:pt x="0" y="667773"/>
                  </a:lnTo>
                  <a:lnTo>
                    <a:pt x="0" y="32553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127000"/>
              <a:ext cx="660400" cy="540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948598" y="5945320"/>
            <a:ext cx="1774756" cy="2764058"/>
          </a:xfrm>
          <a:custGeom>
            <a:avLst/>
            <a:gdLst/>
            <a:ahLst/>
            <a:cxnLst/>
            <a:rect l="l" t="t" r="r" b="b"/>
            <a:pathLst>
              <a:path w="1774756" h="2764058">
                <a:moveTo>
                  <a:pt x="0" y="0"/>
                </a:moveTo>
                <a:lnTo>
                  <a:pt x="1774756" y="0"/>
                </a:lnTo>
                <a:lnTo>
                  <a:pt x="1774756" y="2764058"/>
                </a:lnTo>
                <a:lnTo>
                  <a:pt x="0" y="2764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77508" y="3137459"/>
            <a:ext cx="10342243" cy="475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468"/>
              </a:lnSpc>
            </a:pPr>
            <a:r>
              <a:rPr lang="en-US" sz="2804" spc="143">
                <a:solidFill>
                  <a:srgbClr val="F5FFF5"/>
                </a:solidFill>
                <a:latin typeface="Arial"/>
                <a:ea typeface="Arial"/>
                <a:cs typeface="Arial"/>
                <a:sym typeface="Arial"/>
              </a:rPr>
              <a:t>El proyecto "Tu Espacio Jurídico" logró crear y difundir contenidos jurídicos accesibles en Facebook, transformando conceptos legales complejos en información clara y visual. Gracias a una estrategia digital bien planificada, se consiguió acercar el derecho al público general, sentando las bases para futuras iniciativas de divulgación legal.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019751" y="7158155"/>
            <a:ext cx="2337446" cy="2458118"/>
          </a:xfrm>
          <a:custGeom>
            <a:avLst/>
            <a:gdLst/>
            <a:ahLst/>
            <a:cxnLst/>
            <a:rect l="l" t="t" r="r" b="b"/>
            <a:pathLst>
              <a:path w="2337446" h="2458118">
                <a:moveTo>
                  <a:pt x="0" y="0"/>
                </a:moveTo>
                <a:lnTo>
                  <a:pt x="2337446" y="0"/>
                </a:lnTo>
                <a:lnTo>
                  <a:pt x="2337446" y="2458118"/>
                </a:lnTo>
                <a:lnTo>
                  <a:pt x="0" y="2458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817295" y="895350"/>
            <a:ext cx="8202456" cy="120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70"/>
              </a:lnSpc>
            </a:pPr>
            <a:r>
              <a:rPr lang="en-US" sz="7050" b="1" spc="225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Conclusión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06039" y="0"/>
            <a:ext cx="2778155" cy="10287000"/>
            <a:chOff x="0" y="0"/>
            <a:chExt cx="73169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1695" cy="2709333"/>
            </a:xfrm>
            <a:custGeom>
              <a:avLst/>
              <a:gdLst/>
              <a:ahLst/>
              <a:cxnLst/>
              <a:rect l="l" t="t" r="r" b="b"/>
              <a:pathLst>
                <a:path w="731695" h="2709333">
                  <a:moveTo>
                    <a:pt x="0" y="0"/>
                  </a:moveTo>
                  <a:lnTo>
                    <a:pt x="731695" y="0"/>
                  </a:lnTo>
                  <a:lnTo>
                    <a:pt x="7316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31695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5966" y="0"/>
            <a:ext cx="3083288" cy="10534497"/>
            <a:chOff x="0" y="0"/>
            <a:chExt cx="812059" cy="27745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059" cy="2774518"/>
            </a:xfrm>
            <a:custGeom>
              <a:avLst/>
              <a:gdLst/>
              <a:ahLst/>
              <a:cxnLst/>
              <a:rect l="l" t="t" r="r" b="b"/>
              <a:pathLst>
                <a:path w="812059" h="2774518">
                  <a:moveTo>
                    <a:pt x="0" y="0"/>
                  </a:moveTo>
                  <a:lnTo>
                    <a:pt x="812059" y="0"/>
                  </a:lnTo>
                  <a:lnTo>
                    <a:pt x="812059" y="2774518"/>
                  </a:lnTo>
                  <a:lnTo>
                    <a:pt x="0" y="2774518"/>
                  </a:lnTo>
                  <a:close/>
                </a:path>
              </a:pathLst>
            </a:custGeom>
            <a:solidFill>
              <a:srgbClr val="2A443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059" cy="27745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3482406" y="6925769"/>
            <a:ext cx="8845920" cy="2543202"/>
          </a:xfrm>
          <a:custGeom>
            <a:avLst/>
            <a:gdLst/>
            <a:ahLst/>
            <a:cxnLst/>
            <a:rect l="l" t="t" r="r" b="b"/>
            <a:pathLst>
              <a:path w="8845920" h="2543202">
                <a:moveTo>
                  <a:pt x="0" y="0"/>
                </a:moveTo>
                <a:lnTo>
                  <a:pt x="8845920" y="0"/>
                </a:lnTo>
                <a:lnTo>
                  <a:pt x="8845920" y="2543202"/>
                </a:lnTo>
                <a:lnTo>
                  <a:pt x="0" y="2543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8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729868" y="2423094"/>
            <a:ext cx="8598459" cy="5688310"/>
            <a:chOff x="0" y="0"/>
            <a:chExt cx="2605262" cy="17235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05262" cy="1723511"/>
            </a:xfrm>
            <a:custGeom>
              <a:avLst/>
              <a:gdLst/>
              <a:ahLst/>
              <a:cxnLst/>
              <a:rect l="l" t="t" r="r" b="b"/>
              <a:pathLst>
                <a:path w="2605262" h="1723511">
                  <a:moveTo>
                    <a:pt x="0" y="0"/>
                  </a:moveTo>
                  <a:lnTo>
                    <a:pt x="2605262" y="0"/>
                  </a:lnTo>
                  <a:lnTo>
                    <a:pt x="2605262" y="1723511"/>
                  </a:lnTo>
                  <a:lnTo>
                    <a:pt x="0" y="1723511"/>
                  </a:lnTo>
                  <a:close/>
                </a:path>
              </a:pathLst>
            </a:custGeom>
            <a:solidFill>
              <a:srgbClr val="36534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605262" cy="17235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2328326" y="1845936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-3594918" y="923925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7148897" y="5267249"/>
            <a:ext cx="1995103" cy="1995103"/>
          </a:xfrm>
          <a:custGeom>
            <a:avLst/>
            <a:gdLst/>
            <a:ahLst/>
            <a:cxnLst/>
            <a:rect l="l" t="t" r="r" b="b"/>
            <a:pathLst>
              <a:path w="1995103" h="1995103">
                <a:moveTo>
                  <a:pt x="0" y="0"/>
                </a:moveTo>
                <a:lnTo>
                  <a:pt x="1995103" y="0"/>
                </a:lnTo>
                <a:lnTo>
                  <a:pt x="1995103" y="1995103"/>
                </a:lnTo>
                <a:lnTo>
                  <a:pt x="0" y="1995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218502" y="3411574"/>
            <a:ext cx="7937651" cy="106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7"/>
              </a:lnSpc>
              <a:spcBef>
                <a:spcPct val="0"/>
              </a:spcBef>
            </a:pPr>
            <a:r>
              <a:rPr lang="en-US" sz="6284" b="1" spc="201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MUCHAS GRACIAS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3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8054" y="0"/>
            <a:ext cx="4371408" cy="11419922"/>
            <a:chOff x="0" y="0"/>
            <a:chExt cx="1151317" cy="3007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1317" cy="3007716"/>
            </a:xfrm>
            <a:custGeom>
              <a:avLst/>
              <a:gdLst/>
              <a:ahLst/>
              <a:cxnLst/>
              <a:rect l="l" t="t" r="r" b="b"/>
              <a:pathLst>
                <a:path w="1151317" h="3007716">
                  <a:moveTo>
                    <a:pt x="0" y="0"/>
                  </a:moveTo>
                  <a:lnTo>
                    <a:pt x="1151317" y="0"/>
                  </a:lnTo>
                  <a:lnTo>
                    <a:pt x="1151317" y="3007716"/>
                  </a:lnTo>
                  <a:lnTo>
                    <a:pt x="0" y="3007716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51317" cy="300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63877" y="6272769"/>
            <a:ext cx="8229604" cy="4488875"/>
          </a:xfrm>
          <a:custGeom>
            <a:avLst/>
            <a:gdLst/>
            <a:ahLst/>
            <a:cxnLst/>
            <a:rect l="l" t="t" r="r" b="b"/>
            <a:pathLst>
              <a:path w="8229604" h="4488875">
                <a:moveTo>
                  <a:pt x="0" y="0"/>
                </a:moveTo>
                <a:lnTo>
                  <a:pt x="8229605" y="0"/>
                </a:lnTo>
                <a:lnTo>
                  <a:pt x="8229605" y="4488875"/>
                </a:lnTo>
                <a:lnTo>
                  <a:pt x="0" y="4488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117966" y="8709378"/>
            <a:ext cx="6672915" cy="6747413"/>
            <a:chOff x="0" y="0"/>
            <a:chExt cx="660400" cy="6677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667773"/>
            </a:xfrm>
            <a:custGeom>
              <a:avLst/>
              <a:gdLst/>
              <a:ahLst/>
              <a:cxnLst/>
              <a:rect l="l" t="t" r="r" b="b"/>
              <a:pathLst>
                <a:path w="660400" h="66777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281"/>
                  </a:cubicBezTo>
                  <a:lnTo>
                    <a:pt x="660400" y="667773"/>
                  </a:lnTo>
                  <a:lnTo>
                    <a:pt x="0" y="667773"/>
                  </a:lnTo>
                  <a:lnTo>
                    <a:pt x="0" y="32553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127000"/>
              <a:ext cx="660400" cy="540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4678679" y="-4210478"/>
            <a:ext cx="6672915" cy="6747413"/>
            <a:chOff x="0" y="0"/>
            <a:chExt cx="660400" cy="6677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667773"/>
            </a:xfrm>
            <a:custGeom>
              <a:avLst/>
              <a:gdLst/>
              <a:ahLst/>
              <a:cxnLst/>
              <a:rect l="l" t="t" r="r" b="b"/>
              <a:pathLst>
                <a:path w="660400" h="66777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281"/>
                  </a:cubicBezTo>
                  <a:lnTo>
                    <a:pt x="660400" y="667773"/>
                  </a:lnTo>
                  <a:lnTo>
                    <a:pt x="0" y="667773"/>
                  </a:lnTo>
                  <a:lnTo>
                    <a:pt x="0" y="32553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127000"/>
              <a:ext cx="660400" cy="540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377420" y="4404686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9" y="0"/>
                </a:lnTo>
                <a:lnTo>
                  <a:pt x="113012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94725" y="529945"/>
            <a:ext cx="8202456" cy="116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0"/>
              </a:lnSpc>
            </a:pPr>
            <a:r>
              <a:rPr lang="en-US" sz="6850" b="1" spc="219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Objetivo General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50841" y="1754400"/>
            <a:ext cx="9954418" cy="314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8"/>
              </a:lnSpc>
            </a:pPr>
            <a:r>
              <a:rPr lang="en-US" sz="2604" spc="132">
                <a:solidFill>
                  <a:srgbClr val="F5FFF5"/>
                </a:solidFill>
                <a:latin typeface="Arial"/>
                <a:ea typeface="Arial"/>
                <a:cs typeface="Arial"/>
                <a:sym typeface="Arial"/>
              </a:rPr>
              <a:t>Diseñar y publicar semanalmente una serie de contenidos en Facebook que expliquen de forma clara, breve y accesible los conceptos fundamentales del Derecho, con el fin de generar interés y conocimiento básico en estudiantes y público en general.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5435" y="-1881629"/>
            <a:ext cx="20117369" cy="6670920"/>
            <a:chOff x="0" y="0"/>
            <a:chExt cx="5298402" cy="1756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8402" cy="1756950"/>
            </a:xfrm>
            <a:custGeom>
              <a:avLst/>
              <a:gdLst/>
              <a:ahLst/>
              <a:cxnLst/>
              <a:rect l="l" t="t" r="r" b="b"/>
              <a:pathLst>
                <a:path w="5298402" h="1756950">
                  <a:moveTo>
                    <a:pt x="0" y="0"/>
                  </a:moveTo>
                  <a:lnTo>
                    <a:pt x="5298402" y="0"/>
                  </a:lnTo>
                  <a:lnTo>
                    <a:pt x="5298402" y="1756950"/>
                  </a:lnTo>
                  <a:lnTo>
                    <a:pt x="0" y="1756950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5298402" cy="1880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9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284965" y="3807793"/>
            <a:ext cx="5450507" cy="5450507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2773211" y="13884456"/>
                  </a:moveTo>
                  <a:lnTo>
                    <a:pt x="11111245" y="13884456"/>
                  </a:lnTo>
                  <a:cubicBezTo>
                    <a:pt x="11847471" y="13884456"/>
                    <a:pt x="12550008" y="13322669"/>
                    <a:pt x="12550008" y="12375140"/>
                  </a:cubicBezTo>
                  <a:cubicBezTo>
                    <a:pt x="13428032" y="12375140"/>
                    <a:pt x="13884456" y="11774576"/>
                    <a:pt x="13884456" y="11154097"/>
                  </a:cubicBezTo>
                  <a:lnTo>
                    <a:pt x="13884456" y="2730358"/>
                  </a:lnTo>
                  <a:cubicBezTo>
                    <a:pt x="13884456" y="2393199"/>
                    <a:pt x="13747694" y="2087823"/>
                    <a:pt x="13526822" y="1866950"/>
                  </a:cubicBezTo>
                  <a:cubicBezTo>
                    <a:pt x="13233217" y="1573345"/>
                    <a:pt x="12923037" y="1509314"/>
                    <a:pt x="12550007" y="1509314"/>
                  </a:cubicBezTo>
                  <a:cubicBezTo>
                    <a:pt x="12550008" y="581327"/>
                    <a:pt x="11866067" y="0"/>
                    <a:pt x="11111245" y="0"/>
                  </a:cubicBezTo>
                  <a:lnTo>
                    <a:pt x="2773211" y="0"/>
                  </a:lnTo>
                  <a:cubicBezTo>
                    <a:pt x="2036983" y="0"/>
                    <a:pt x="1334449" y="561783"/>
                    <a:pt x="1334449" y="1509315"/>
                  </a:cubicBezTo>
                  <a:cubicBezTo>
                    <a:pt x="456427" y="1509315"/>
                    <a:pt x="0" y="2109881"/>
                    <a:pt x="0" y="2730358"/>
                  </a:cubicBezTo>
                  <a:lnTo>
                    <a:pt x="0" y="11154097"/>
                  </a:lnTo>
                  <a:cubicBezTo>
                    <a:pt x="0" y="11491256"/>
                    <a:pt x="136762" y="11796633"/>
                    <a:pt x="357635" y="12017506"/>
                  </a:cubicBezTo>
                  <a:cubicBezTo>
                    <a:pt x="651240" y="12311110"/>
                    <a:pt x="961419" y="12375141"/>
                    <a:pt x="1334449" y="12375141"/>
                  </a:cubicBezTo>
                  <a:cubicBezTo>
                    <a:pt x="1334449" y="13303129"/>
                    <a:pt x="2018389" y="13884456"/>
                    <a:pt x="2773211" y="13884456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9" y="84229"/>
              <a:ext cx="13715998" cy="13715997"/>
            </a:xfrm>
            <a:custGeom>
              <a:avLst/>
              <a:gdLst/>
              <a:ahLst/>
              <a:cxnLst/>
              <a:rect l="l" t="t" r="r" b="b"/>
              <a:pathLst>
                <a:path w="13715998" h="13715997">
                  <a:moveTo>
                    <a:pt x="12579185" y="1509314"/>
                  </a:moveTo>
                  <a:lnTo>
                    <a:pt x="12381550" y="1509314"/>
                  </a:lnTo>
                  <a:lnTo>
                    <a:pt x="12381550" y="1354534"/>
                  </a:lnTo>
                  <a:cubicBezTo>
                    <a:pt x="12381550" y="606444"/>
                    <a:pt x="11775105" y="0"/>
                    <a:pt x="11027016" y="0"/>
                  </a:cubicBezTo>
                  <a:lnTo>
                    <a:pt x="2688982" y="0"/>
                  </a:lnTo>
                  <a:cubicBezTo>
                    <a:pt x="1940893" y="0"/>
                    <a:pt x="1334449" y="606445"/>
                    <a:pt x="1334449" y="1354534"/>
                  </a:cubicBezTo>
                  <a:lnTo>
                    <a:pt x="1334449" y="1509314"/>
                  </a:lnTo>
                  <a:lnTo>
                    <a:pt x="1136814" y="1509314"/>
                  </a:lnTo>
                  <a:cubicBezTo>
                    <a:pt x="508969" y="1509314"/>
                    <a:pt x="0" y="2018284"/>
                    <a:pt x="0" y="2646129"/>
                  </a:cubicBezTo>
                  <a:lnTo>
                    <a:pt x="0" y="11069868"/>
                  </a:lnTo>
                  <a:cubicBezTo>
                    <a:pt x="0" y="11697713"/>
                    <a:pt x="508969" y="12206682"/>
                    <a:pt x="1136814" y="12206682"/>
                  </a:cubicBezTo>
                  <a:lnTo>
                    <a:pt x="1334449" y="12206682"/>
                  </a:lnTo>
                  <a:lnTo>
                    <a:pt x="1334449" y="12361463"/>
                  </a:lnTo>
                  <a:cubicBezTo>
                    <a:pt x="1334449" y="13109550"/>
                    <a:pt x="1940894" y="13715997"/>
                    <a:pt x="2688982" y="13715997"/>
                  </a:cubicBezTo>
                  <a:lnTo>
                    <a:pt x="11027016" y="13715997"/>
                  </a:lnTo>
                  <a:cubicBezTo>
                    <a:pt x="11775107" y="13715997"/>
                    <a:pt x="12381550" y="13109550"/>
                    <a:pt x="12381550" y="12361463"/>
                  </a:cubicBezTo>
                  <a:lnTo>
                    <a:pt x="12381550" y="12206682"/>
                  </a:lnTo>
                  <a:lnTo>
                    <a:pt x="12579185" y="12206682"/>
                  </a:lnTo>
                  <a:cubicBezTo>
                    <a:pt x="13207031" y="12206682"/>
                    <a:pt x="13715998" y="11697713"/>
                    <a:pt x="13715998" y="11069868"/>
                  </a:cubicBezTo>
                  <a:lnTo>
                    <a:pt x="13715998" y="2646129"/>
                  </a:lnTo>
                  <a:cubicBezTo>
                    <a:pt x="13715998" y="2018284"/>
                    <a:pt x="13207031" y="1509314"/>
                    <a:pt x="12579185" y="1509314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94258" y="3807793"/>
            <a:ext cx="9830903" cy="5450507"/>
            <a:chOff x="0" y="0"/>
            <a:chExt cx="13107871" cy="726734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107871" cy="7267343"/>
              <a:chOff x="0" y="0"/>
              <a:chExt cx="2589209" cy="143552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89209" cy="1435524"/>
              </a:xfrm>
              <a:custGeom>
                <a:avLst/>
                <a:gdLst/>
                <a:ahLst/>
                <a:cxnLst/>
                <a:rect l="l" t="t" r="r" b="b"/>
                <a:pathLst>
                  <a:path w="2589209" h="1435524">
                    <a:moveTo>
                      <a:pt x="33863" y="0"/>
                    </a:moveTo>
                    <a:lnTo>
                      <a:pt x="2555346" y="0"/>
                    </a:lnTo>
                    <a:cubicBezTo>
                      <a:pt x="2574048" y="0"/>
                      <a:pt x="2589209" y="15161"/>
                      <a:pt x="2589209" y="33863"/>
                    </a:cubicBezTo>
                    <a:lnTo>
                      <a:pt x="2589209" y="1401662"/>
                    </a:lnTo>
                    <a:cubicBezTo>
                      <a:pt x="2589209" y="1410643"/>
                      <a:pt x="2585641" y="1419256"/>
                      <a:pt x="2579291" y="1425606"/>
                    </a:cubicBezTo>
                    <a:cubicBezTo>
                      <a:pt x="2572940" y="1431957"/>
                      <a:pt x="2564327" y="1435524"/>
                      <a:pt x="2555346" y="1435524"/>
                    </a:cubicBezTo>
                    <a:lnTo>
                      <a:pt x="33863" y="1435524"/>
                    </a:lnTo>
                    <a:cubicBezTo>
                      <a:pt x="15161" y="1435524"/>
                      <a:pt x="0" y="1420364"/>
                      <a:pt x="0" y="1401662"/>
                    </a:cubicBezTo>
                    <a:lnTo>
                      <a:pt x="0" y="33863"/>
                    </a:lnTo>
                    <a:cubicBezTo>
                      <a:pt x="0" y="24882"/>
                      <a:pt x="3568" y="16269"/>
                      <a:pt x="9918" y="9918"/>
                    </a:cubicBezTo>
                    <a:cubicBezTo>
                      <a:pt x="16269" y="3568"/>
                      <a:pt x="24882" y="0"/>
                      <a:pt x="33863" y="0"/>
                    </a:cubicBezTo>
                    <a:close/>
                  </a:path>
                </a:pathLst>
              </a:custGeom>
              <a:solidFill>
                <a:srgbClr val="45605A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2589209" cy="1435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75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2049" y="225050"/>
              <a:ext cx="12126723" cy="6584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385"/>
                </a:lnSpc>
              </a:pPr>
              <a:r>
                <a:rPr lang="en-US" sz="2963" spc="20">
                  <a:solidFill>
                    <a:srgbClr val="F5FFF5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lang="en-US" sz="2963" u="none" strike="noStrike" spc="20">
                  <a:solidFill>
                    <a:srgbClr val="F5FFF5"/>
                  </a:solidFill>
                  <a:latin typeface="Arial"/>
                  <a:ea typeface="Arial"/>
                  <a:cs typeface="Arial"/>
                  <a:sym typeface="Arial"/>
                </a:rPr>
                <a:t>e justifica porque es la plataforma donde este sector opera y se relaciona naturalmente, permitiendo llegarles de forma directa y masiva. Su capacidad para segmentar audiencias garantiza que la información llegue a los emprendedores correctos, mientras que sus formatos versátiles (como videos, infografías y transmisiones en vivo) facilitan transformar temas legales complejos en contenido accesible.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05891" y="343354"/>
            <a:ext cx="15876219" cy="236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90"/>
              </a:lnSpc>
              <a:spcBef>
                <a:spcPct val="0"/>
              </a:spcBef>
            </a:pPr>
            <a:r>
              <a:rPr lang="en-US" sz="6850" b="1" spc="219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Justificación del uso de Facebook como medio de comunicación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54177"/>
            <a:ext cx="3067990" cy="11893804"/>
            <a:chOff x="0" y="0"/>
            <a:chExt cx="808030" cy="3132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8030" cy="3132524"/>
            </a:xfrm>
            <a:custGeom>
              <a:avLst/>
              <a:gdLst/>
              <a:ahLst/>
              <a:cxnLst/>
              <a:rect l="l" t="t" r="r" b="b"/>
              <a:pathLst>
                <a:path w="808030" h="3132524">
                  <a:moveTo>
                    <a:pt x="0" y="0"/>
                  </a:moveTo>
                  <a:lnTo>
                    <a:pt x="808030" y="0"/>
                  </a:lnTo>
                  <a:lnTo>
                    <a:pt x="808030" y="3132524"/>
                  </a:lnTo>
                  <a:lnTo>
                    <a:pt x="0" y="3132524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08030" cy="325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9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84762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4" y="0"/>
                </a:lnTo>
                <a:lnTo>
                  <a:pt x="4587214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46167" y="5191918"/>
            <a:ext cx="4340593" cy="3517463"/>
            <a:chOff x="0" y="0"/>
            <a:chExt cx="1312520" cy="106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2520" cy="1063620"/>
            </a:xfrm>
            <a:custGeom>
              <a:avLst/>
              <a:gdLst/>
              <a:ahLst/>
              <a:cxnLst/>
              <a:rect l="l" t="t" r="r" b="b"/>
              <a:pathLst>
                <a:path w="1312520" h="1063620">
                  <a:moveTo>
                    <a:pt x="17836" y="0"/>
                  </a:moveTo>
                  <a:lnTo>
                    <a:pt x="1294684" y="0"/>
                  </a:lnTo>
                  <a:cubicBezTo>
                    <a:pt x="1299415" y="0"/>
                    <a:pt x="1303951" y="1879"/>
                    <a:pt x="1307296" y="5224"/>
                  </a:cubicBezTo>
                  <a:cubicBezTo>
                    <a:pt x="1310641" y="8569"/>
                    <a:pt x="1312520" y="13106"/>
                    <a:pt x="1312520" y="17836"/>
                  </a:cubicBezTo>
                  <a:lnTo>
                    <a:pt x="1312520" y="1045784"/>
                  </a:lnTo>
                  <a:cubicBezTo>
                    <a:pt x="1312520" y="1050515"/>
                    <a:pt x="1310641" y="1055051"/>
                    <a:pt x="1307296" y="1058396"/>
                  </a:cubicBezTo>
                  <a:cubicBezTo>
                    <a:pt x="1303951" y="1061741"/>
                    <a:pt x="1299415" y="1063620"/>
                    <a:pt x="1294684" y="1063620"/>
                  </a:cubicBezTo>
                  <a:lnTo>
                    <a:pt x="17836" y="1063620"/>
                  </a:lnTo>
                  <a:cubicBezTo>
                    <a:pt x="13106" y="1063620"/>
                    <a:pt x="8569" y="1061741"/>
                    <a:pt x="5224" y="1058396"/>
                  </a:cubicBezTo>
                  <a:cubicBezTo>
                    <a:pt x="1879" y="1055051"/>
                    <a:pt x="0" y="1050515"/>
                    <a:pt x="0" y="1045784"/>
                  </a:cubicBezTo>
                  <a:lnTo>
                    <a:pt x="0" y="17836"/>
                  </a:lnTo>
                  <a:cubicBezTo>
                    <a:pt x="0" y="13106"/>
                    <a:pt x="1879" y="8569"/>
                    <a:pt x="5224" y="5224"/>
                  </a:cubicBezTo>
                  <a:cubicBezTo>
                    <a:pt x="8569" y="1879"/>
                    <a:pt x="13106" y="0"/>
                    <a:pt x="17836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312520" cy="1063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10812" y="3984435"/>
            <a:ext cx="1611303" cy="16113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0"/>
                </a:lnSpc>
              </a:pPr>
              <a:r>
                <a:rPr lang="en-US" sz="32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1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595975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5" y="0"/>
                </a:lnTo>
                <a:lnTo>
                  <a:pt x="4587215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657380" y="5191918"/>
            <a:ext cx="4525809" cy="4066382"/>
            <a:chOff x="0" y="0"/>
            <a:chExt cx="1368527" cy="12296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8527" cy="1229604"/>
            </a:xfrm>
            <a:custGeom>
              <a:avLst/>
              <a:gdLst/>
              <a:ahLst/>
              <a:cxnLst/>
              <a:rect l="l" t="t" r="r" b="b"/>
              <a:pathLst>
                <a:path w="1368527" h="1229604">
                  <a:moveTo>
                    <a:pt x="17106" y="0"/>
                  </a:moveTo>
                  <a:lnTo>
                    <a:pt x="1351421" y="0"/>
                  </a:lnTo>
                  <a:cubicBezTo>
                    <a:pt x="1360868" y="0"/>
                    <a:pt x="1368527" y="7659"/>
                    <a:pt x="1368527" y="17106"/>
                  </a:cubicBezTo>
                  <a:lnTo>
                    <a:pt x="1368527" y="1212498"/>
                  </a:lnTo>
                  <a:cubicBezTo>
                    <a:pt x="1368527" y="1217034"/>
                    <a:pt x="1366725" y="1221385"/>
                    <a:pt x="1363516" y="1224593"/>
                  </a:cubicBezTo>
                  <a:cubicBezTo>
                    <a:pt x="1360308" y="1227802"/>
                    <a:pt x="1355957" y="1229604"/>
                    <a:pt x="1351421" y="1229604"/>
                  </a:cubicBezTo>
                  <a:lnTo>
                    <a:pt x="17106" y="1229604"/>
                  </a:lnTo>
                  <a:cubicBezTo>
                    <a:pt x="12569" y="1229604"/>
                    <a:pt x="8218" y="1227802"/>
                    <a:pt x="5010" y="1224593"/>
                  </a:cubicBezTo>
                  <a:cubicBezTo>
                    <a:pt x="1802" y="1221385"/>
                    <a:pt x="0" y="1217034"/>
                    <a:pt x="0" y="1212498"/>
                  </a:cubicBezTo>
                  <a:lnTo>
                    <a:pt x="0" y="17106"/>
                  </a:lnTo>
                  <a:cubicBezTo>
                    <a:pt x="0" y="12569"/>
                    <a:pt x="1802" y="8218"/>
                    <a:pt x="5010" y="5010"/>
                  </a:cubicBezTo>
                  <a:cubicBezTo>
                    <a:pt x="8218" y="1802"/>
                    <a:pt x="12569" y="0"/>
                    <a:pt x="17106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368527" cy="1229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022025" y="3908074"/>
            <a:ext cx="1611303" cy="161130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0"/>
                </a:lnSpc>
              </a:pPr>
              <a:r>
                <a:rPr lang="en-US" sz="32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2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468940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4" y="0"/>
                </a:lnTo>
                <a:lnTo>
                  <a:pt x="4587214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530345" y="5191918"/>
            <a:ext cx="4340593" cy="2876927"/>
            <a:chOff x="0" y="0"/>
            <a:chExt cx="1312520" cy="869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12520" cy="869933"/>
            </a:xfrm>
            <a:custGeom>
              <a:avLst/>
              <a:gdLst/>
              <a:ahLst/>
              <a:cxnLst/>
              <a:rect l="l" t="t" r="r" b="b"/>
              <a:pathLst>
                <a:path w="1312520" h="869933">
                  <a:moveTo>
                    <a:pt x="17836" y="0"/>
                  </a:moveTo>
                  <a:lnTo>
                    <a:pt x="1294684" y="0"/>
                  </a:lnTo>
                  <a:cubicBezTo>
                    <a:pt x="1299415" y="0"/>
                    <a:pt x="1303951" y="1879"/>
                    <a:pt x="1307296" y="5224"/>
                  </a:cubicBezTo>
                  <a:cubicBezTo>
                    <a:pt x="1310641" y="8569"/>
                    <a:pt x="1312520" y="13106"/>
                    <a:pt x="1312520" y="17836"/>
                  </a:cubicBezTo>
                  <a:lnTo>
                    <a:pt x="1312520" y="852097"/>
                  </a:lnTo>
                  <a:cubicBezTo>
                    <a:pt x="1312520" y="856827"/>
                    <a:pt x="1310641" y="861364"/>
                    <a:pt x="1307296" y="864709"/>
                  </a:cubicBezTo>
                  <a:cubicBezTo>
                    <a:pt x="1303951" y="868054"/>
                    <a:pt x="1299415" y="869933"/>
                    <a:pt x="1294684" y="869933"/>
                  </a:cubicBezTo>
                  <a:lnTo>
                    <a:pt x="17836" y="869933"/>
                  </a:lnTo>
                  <a:cubicBezTo>
                    <a:pt x="13106" y="869933"/>
                    <a:pt x="8569" y="868054"/>
                    <a:pt x="5224" y="864709"/>
                  </a:cubicBezTo>
                  <a:cubicBezTo>
                    <a:pt x="1879" y="861364"/>
                    <a:pt x="0" y="856827"/>
                    <a:pt x="0" y="852097"/>
                  </a:cubicBezTo>
                  <a:lnTo>
                    <a:pt x="0" y="17836"/>
                  </a:lnTo>
                  <a:cubicBezTo>
                    <a:pt x="0" y="13106"/>
                    <a:pt x="1879" y="8569"/>
                    <a:pt x="5224" y="5224"/>
                  </a:cubicBezTo>
                  <a:cubicBezTo>
                    <a:pt x="8569" y="1879"/>
                    <a:pt x="13106" y="0"/>
                    <a:pt x="17836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312520" cy="869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894990" y="4118842"/>
            <a:ext cx="1611303" cy="161130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30"/>
                </a:lnSpc>
              </a:pPr>
              <a:r>
                <a:rPr lang="en-US" sz="31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3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146882" y="5671388"/>
            <a:ext cx="3739163" cy="313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0"/>
              </a:lnSpc>
            </a:pPr>
            <a:r>
              <a:rPr lang="en-US" sz="2000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EL DERECHO.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Más allá de las leyes y abogados, el derecho es el sistema de reglas que organiza nuestra vida en sociedad. Es como el "manual de instrucciones" para convivir.</a:t>
            </a:r>
          </a:p>
          <a:p>
            <a:pPr marL="0" lvl="0" indent="0" algn="just">
              <a:lnSpc>
                <a:spcPts val="2525"/>
              </a:lnSpc>
            </a:pPr>
            <a:endParaRPr lang="en-US" sz="2000">
              <a:solidFill>
                <a:srgbClr val="010101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397231" y="1374739"/>
            <a:ext cx="11109061" cy="104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7"/>
              </a:lnSpc>
              <a:spcBef>
                <a:spcPct val="0"/>
              </a:spcBef>
            </a:pPr>
            <a:r>
              <a:rPr lang="en-US" sz="6134" b="1" spc="196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Publicaciones realizadas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59896" y="5471752"/>
            <a:ext cx="4047069" cy="3518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0"/>
              </a:lnSpc>
            </a:pPr>
            <a:r>
              <a:rPr lang="en-US" sz="2000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CARACTERÍSTICAS CLAVE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Regula nuestra conducta: Establece lo que podemos y no podemos hacer.  Busca justicia: Su objetivo final es ser justo para todos.  Da certeza: Nos permite saber cuáles son las reglas del juego. Resuelve conflictos: Ofrece un camino pacífico para solucionar disputas.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69465" y="5671388"/>
            <a:ext cx="3862352" cy="246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4"/>
              </a:lnSpc>
            </a:pPr>
            <a:r>
              <a:rPr lang="en-US" sz="1996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¿COMO CLASIFICA EL DERECHO? </a:t>
            </a:r>
          </a:p>
          <a:p>
            <a:pPr marL="0" lvl="0" indent="0" algn="just">
              <a:lnSpc>
                <a:spcPts val="2814"/>
              </a:lnSpc>
            </a:pPr>
            <a:r>
              <a:rPr lang="en-US" sz="1996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El derecho se estructura en tres grandes ramas para organizar mejor su función en la sociedad</a:t>
            </a:r>
          </a:p>
          <a:p>
            <a:pPr marL="0" lvl="0" indent="0" algn="ctr">
              <a:lnSpc>
                <a:spcPts val="2814"/>
              </a:lnSpc>
            </a:pPr>
            <a:endParaRPr lang="en-US" sz="1996">
              <a:solidFill>
                <a:srgbClr val="010101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5067593" y="6087599"/>
            <a:ext cx="2815174" cy="3851607"/>
          </a:xfrm>
          <a:custGeom>
            <a:avLst/>
            <a:gdLst/>
            <a:ahLst/>
            <a:cxnLst/>
            <a:rect l="l" t="t" r="r" b="b"/>
            <a:pathLst>
              <a:path w="2815174" h="3851607">
                <a:moveTo>
                  <a:pt x="0" y="0"/>
                </a:moveTo>
                <a:lnTo>
                  <a:pt x="2815174" y="0"/>
                </a:lnTo>
                <a:lnTo>
                  <a:pt x="2815174" y="3851607"/>
                </a:lnTo>
                <a:lnTo>
                  <a:pt x="0" y="38516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54177"/>
            <a:ext cx="3067990" cy="11893804"/>
            <a:chOff x="0" y="0"/>
            <a:chExt cx="808030" cy="3132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8030" cy="3132524"/>
            </a:xfrm>
            <a:custGeom>
              <a:avLst/>
              <a:gdLst/>
              <a:ahLst/>
              <a:cxnLst/>
              <a:rect l="l" t="t" r="r" b="b"/>
              <a:pathLst>
                <a:path w="808030" h="3132524">
                  <a:moveTo>
                    <a:pt x="0" y="0"/>
                  </a:moveTo>
                  <a:lnTo>
                    <a:pt x="808030" y="0"/>
                  </a:lnTo>
                  <a:lnTo>
                    <a:pt x="808030" y="3132524"/>
                  </a:lnTo>
                  <a:lnTo>
                    <a:pt x="0" y="3132524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08030" cy="325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9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84762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4" y="0"/>
                </a:lnTo>
                <a:lnTo>
                  <a:pt x="4587214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46167" y="5191918"/>
            <a:ext cx="4340593" cy="3257642"/>
            <a:chOff x="0" y="0"/>
            <a:chExt cx="1312520" cy="9850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2520" cy="985055"/>
            </a:xfrm>
            <a:custGeom>
              <a:avLst/>
              <a:gdLst/>
              <a:ahLst/>
              <a:cxnLst/>
              <a:rect l="l" t="t" r="r" b="b"/>
              <a:pathLst>
                <a:path w="1312520" h="985055">
                  <a:moveTo>
                    <a:pt x="17836" y="0"/>
                  </a:moveTo>
                  <a:lnTo>
                    <a:pt x="1294684" y="0"/>
                  </a:lnTo>
                  <a:cubicBezTo>
                    <a:pt x="1299415" y="0"/>
                    <a:pt x="1303951" y="1879"/>
                    <a:pt x="1307296" y="5224"/>
                  </a:cubicBezTo>
                  <a:cubicBezTo>
                    <a:pt x="1310641" y="8569"/>
                    <a:pt x="1312520" y="13106"/>
                    <a:pt x="1312520" y="17836"/>
                  </a:cubicBezTo>
                  <a:lnTo>
                    <a:pt x="1312520" y="967219"/>
                  </a:lnTo>
                  <a:cubicBezTo>
                    <a:pt x="1312520" y="971949"/>
                    <a:pt x="1310641" y="976486"/>
                    <a:pt x="1307296" y="979831"/>
                  </a:cubicBezTo>
                  <a:cubicBezTo>
                    <a:pt x="1303951" y="983176"/>
                    <a:pt x="1299415" y="985055"/>
                    <a:pt x="1294684" y="985055"/>
                  </a:cubicBezTo>
                  <a:lnTo>
                    <a:pt x="17836" y="985055"/>
                  </a:lnTo>
                  <a:cubicBezTo>
                    <a:pt x="13106" y="985055"/>
                    <a:pt x="8569" y="983176"/>
                    <a:pt x="5224" y="979831"/>
                  </a:cubicBezTo>
                  <a:cubicBezTo>
                    <a:pt x="1879" y="976486"/>
                    <a:pt x="0" y="971949"/>
                    <a:pt x="0" y="967219"/>
                  </a:cubicBezTo>
                  <a:lnTo>
                    <a:pt x="0" y="17836"/>
                  </a:lnTo>
                  <a:cubicBezTo>
                    <a:pt x="0" y="13106"/>
                    <a:pt x="1879" y="8569"/>
                    <a:pt x="5224" y="5224"/>
                  </a:cubicBezTo>
                  <a:cubicBezTo>
                    <a:pt x="8569" y="1879"/>
                    <a:pt x="13106" y="0"/>
                    <a:pt x="17836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312520" cy="985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10812" y="3984435"/>
            <a:ext cx="1611303" cy="16113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0"/>
                </a:lnSpc>
              </a:pPr>
              <a:r>
                <a:rPr lang="en-US" sz="32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4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595975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5" y="0"/>
                </a:lnTo>
                <a:lnTo>
                  <a:pt x="4587215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514851" y="5191918"/>
            <a:ext cx="4668338" cy="3517463"/>
            <a:chOff x="0" y="0"/>
            <a:chExt cx="1411625" cy="10636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1625" cy="1063620"/>
            </a:xfrm>
            <a:custGeom>
              <a:avLst/>
              <a:gdLst/>
              <a:ahLst/>
              <a:cxnLst/>
              <a:rect l="l" t="t" r="r" b="b"/>
              <a:pathLst>
                <a:path w="1411625" h="1063620">
                  <a:moveTo>
                    <a:pt x="16584" y="0"/>
                  </a:moveTo>
                  <a:lnTo>
                    <a:pt x="1395041" y="0"/>
                  </a:lnTo>
                  <a:cubicBezTo>
                    <a:pt x="1404200" y="0"/>
                    <a:pt x="1411625" y="7425"/>
                    <a:pt x="1411625" y="16584"/>
                  </a:cubicBezTo>
                  <a:lnTo>
                    <a:pt x="1411625" y="1047036"/>
                  </a:lnTo>
                  <a:cubicBezTo>
                    <a:pt x="1411625" y="1056195"/>
                    <a:pt x="1404200" y="1063620"/>
                    <a:pt x="1395041" y="1063620"/>
                  </a:cubicBezTo>
                  <a:lnTo>
                    <a:pt x="16584" y="1063620"/>
                  </a:lnTo>
                  <a:cubicBezTo>
                    <a:pt x="7425" y="1063620"/>
                    <a:pt x="0" y="1056195"/>
                    <a:pt x="0" y="1047036"/>
                  </a:cubicBezTo>
                  <a:lnTo>
                    <a:pt x="0" y="16584"/>
                  </a:lnTo>
                  <a:cubicBezTo>
                    <a:pt x="0" y="7425"/>
                    <a:pt x="7425" y="0"/>
                    <a:pt x="16584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411625" cy="1063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022025" y="3908074"/>
            <a:ext cx="1611303" cy="161130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0"/>
                </a:lnSpc>
              </a:pPr>
              <a:r>
                <a:rPr lang="en-US" sz="32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5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468940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4" y="0"/>
                </a:lnTo>
                <a:lnTo>
                  <a:pt x="4587214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530345" y="5191918"/>
            <a:ext cx="4340593" cy="2876927"/>
            <a:chOff x="0" y="0"/>
            <a:chExt cx="1312520" cy="869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12520" cy="869933"/>
            </a:xfrm>
            <a:custGeom>
              <a:avLst/>
              <a:gdLst/>
              <a:ahLst/>
              <a:cxnLst/>
              <a:rect l="l" t="t" r="r" b="b"/>
              <a:pathLst>
                <a:path w="1312520" h="869933">
                  <a:moveTo>
                    <a:pt x="17836" y="0"/>
                  </a:moveTo>
                  <a:lnTo>
                    <a:pt x="1294684" y="0"/>
                  </a:lnTo>
                  <a:cubicBezTo>
                    <a:pt x="1299415" y="0"/>
                    <a:pt x="1303951" y="1879"/>
                    <a:pt x="1307296" y="5224"/>
                  </a:cubicBezTo>
                  <a:cubicBezTo>
                    <a:pt x="1310641" y="8569"/>
                    <a:pt x="1312520" y="13106"/>
                    <a:pt x="1312520" y="17836"/>
                  </a:cubicBezTo>
                  <a:lnTo>
                    <a:pt x="1312520" y="852097"/>
                  </a:lnTo>
                  <a:cubicBezTo>
                    <a:pt x="1312520" y="856827"/>
                    <a:pt x="1310641" y="861364"/>
                    <a:pt x="1307296" y="864709"/>
                  </a:cubicBezTo>
                  <a:cubicBezTo>
                    <a:pt x="1303951" y="868054"/>
                    <a:pt x="1299415" y="869933"/>
                    <a:pt x="1294684" y="869933"/>
                  </a:cubicBezTo>
                  <a:lnTo>
                    <a:pt x="17836" y="869933"/>
                  </a:lnTo>
                  <a:cubicBezTo>
                    <a:pt x="13106" y="869933"/>
                    <a:pt x="8569" y="868054"/>
                    <a:pt x="5224" y="864709"/>
                  </a:cubicBezTo>
                  <a:cubicBezTo>
                    <a:pt x="1879" y="861364"/>
                    <a:pt x="0" y="856827"/>
                    <a:pt x="0" y="852097"/>
                  </a:cubicBezTo>
                  <a:lnTo>
                    <a:pt x="0" y="17836"/>
                  </a:lnTo>
                  <a:cubicBezTo>
                    <a:pt x="0" y="13106"/>
                    <a:pt x="1879" y="8569"/>
                    <a:pt x="5224" y="5224"/>
                  </a:cubicBezTo>
                  <a:cubicBezTo>
                    <a:pt x="8569" y="1879"/>
                    <a:pt x="13106" y="0"/>
                    <a:pt x="17836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312520" cy="869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894990" y="4118842"/>
            <a:ext cx="1611303" cy="161130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30"/>
                </a:lnSpc>
              </a:pPr>
              <a:r>
                <a:rPr lang="en-US" sz="31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6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056233" y="5671388"/>
            <a:ext cx="3915693" cy="277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0"/>
              </a:lnSpc>
            </a:pPr>
            <a:r>
              <a:rPr lang="en-US" sz="2000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EL DERECHO.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Derecho Público: Estado  ciudadanos.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Derecho Privado: Tú y tus acuerdos.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Derecho Social: Protección a grupos.</a:t>
            </a:r>
          </a:p>
          <a:p>
            <a:pPr marL="0" lvl="0" indent="0" algn="ctr">
              <a:lnSpc>
                <a:spcPts val="2525"/>
              </a:lnSpc>
            </a:pPr>
            <a:endParaRPr lang="en-US" sz="2000">
              <a:solidFill>
                <a:srgbClr val="010101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397231" y="1374739"/>
            <a:ext cx="11109061" cy="104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7"/>
              </a:lnSpc>
              <a:spcBef>
                <a:spcPct val="0"/>
              </a:spcBef>
            </a:pPr>
            <a:r>
              <a:rPr lang="en-US" sz="6134" b="1" spc="196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Publicaciones realizadas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6030" y="5542038"/>
            <a:ext cx="4323294" cy="276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0"/>
              </a:lnSpc>
            </a:pPr>
            <a:r>
              <a:rPr lang="en-US" sz="2000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¿CÓMO SE CREAN LAS LEYES QUE RIGEN NUESTRO DÍA A DÍA?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Te explicamos de manera sencilla el proceso legislativo, un pilar de nuestra democracia que garantiza que tus derechos e intereses sean representados.</a:t>
            </a:r>
          </a:p>
          <a:p>
            <a:pPr marL="0" lvl="0" indent="0" algn="just">
              <a:lnSpc>
                <a:spcPts val="2417"/>
              </a:lnSpc>
            </a:pPr>
            <a:endParaRPr lang="en-US" sz="2000">
              <a:solidFill>
                <a:srgbClr val="010101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769465" y="5671388"/>
            <a:ext cx="3862352" cy="2108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4"/>
              </a:lnSpc>
            </a:pPr>
            <a:r>
              <a:rPr lang="en-US" sz="1996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PROCESO LEGISLATIVO</a:t>
            </a:r>
          </a:p>
          <a:p>
            <a:pPr marL="0" lvl="0" indent="0" algn="just">
              <a:lnSpc>
                <a:spcPts val="2814"/>
              </a:lnSpc>
            </a:pPr>
            <a:r>
              <a:rPr lang="en-US" sz="1996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El derecho se estructura en tres grandes ramas para organizar mejor su función en la sociedad</a:t>
            </a:r>
          </a:p>
          <a:p>
            <a:pPr marL="0" lvl="0" indent="0" algn="ctr">
              <a:lnSpc>
                <a:spcPts val="2814"/>
              </a:lnSpc>
            </a:pPr>
            <a:endParaRPr lang="en-US" sz="1996">
              <a:solidFill>
                <a:srgbClr val="010101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5067593" y="6087599"/>
            <a:ext cx="2815174" cy="3851607"/>
          </a:xfrm>
          <a:custGeom>
            <a:avLst/>
            <a:gdLst/>
            <a:ahLst/>
            <a:cxnLst/>
            <a:rect l="l" t="t" r="r" b="b"/>
            <a:pathLst>
              <a:path w="2815174" h="3851607">
                <a:moveTo>
                  <a:pt x="0" y="0"/>
                </a:moveTo>
                <a:lnTo>
                  <a:pt x="2815174" y="0"/>
                </a:lnTo>
                <a:lnTo>
                  <a:pt x="2815174" y="3851607"/>
                </a:lnTo>
                <a:lnTo>
                  <a:pt x="0" y="38516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54177"/>
            <a:ext cx="3067990" cy="11893804"/>
            <a:chOff x="0" y="0"/>
            <a:chExt cx="808030" cy="3132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8030" cy="3132524"/>
            </a:xfrm>
            <a:custGeom>
              <a:avLst/>
              <a:gdLst/>
              <a:ahLst/>
              <a:cxnLst/>
              <a:rect l="l" t="t" r="r" b="b"/>
              <a:pathLst>
                <a:path w="808030" h="3132524">
                  <a:moveTo>
                    <a:pt x="0" y="0"/>
                  </a:moveTo>
                  <a:lnTo>
                    <a:pt x="808030" y="0"/>
                  </a:lnTo>
                  <a:lnTo>
                    <a:pt x="808030" y="3132524"/>
                  </a:lnTo>
                  <a:lnTo>
                    <a:pt x="0" y="3132524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08030" cy="325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9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84762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4" y="0"/>
                </a:lnTo>
                <a:lnTo>
                  <a:pt x="4587214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46167" y="5191918"/>
            <a:ext cx="4340593" cy="3720519"/>
            <a:chOff x="0" y="0"/>
            <a:chExt cx="1312520" cy="11250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2520" cy="1125021"/>
            </a:xfrm>
            <a:custGeom>
              <a:avLst/>
              <a:gdLst/>
              <a:ahLst/>
              <a:cxnLst/>
              <a:rect l="l" t="t" r="r" b="b"/>
              <a:pathLst>
                <a:path w="1312520" h="1125021">
                  <a:moveTo>
                    <a:pt x="17836" y="0"/>
                  </a:moveTo>
                  <a:lnTo>
                    <a:pt x="1294684" y="0"/>
                  </a:lnTo>
                  <a:cubicBezTo>
                    <a:pt x="1299415" y="0"/>
                    <a:pt x="1303951" y="1879"/>
                    <a:pt x="1307296" y="5224"/>
                  </a:cubicBezTo>
                  <a:cubicBezTo>
                    <a:pt x="1310641" y="8569"/>
                    <a:pt x="1312520" y="13106"/>
                    <a:pt x="1312520" y="17836"/>
                  </a:cubicBezTo>
                  <a:lnTo>
                    <a:pt x="1312520" y="1107185"/>
                  </a:lnTo>
                  <a:cubicBezTo>
                    <a:pt x="1312520" y="1111915"/>
                    <a:pt x="1310641" y="1116452"/>
                    <a:pt x="1307296" y="1119797"/>
                  </a:cubicBezTo>
                  <a:cubicBezTo>
                    <a:pt x="1303951" y="1123142"/>
                    <a:pt x="1299415" y="1125021"/>
                    <a:pt x="1294684" y="1125021"/>
                  </a:cubicBezTo>
                  <a:lnTo>
                    <a:pt x="17836" y="1125021"/>
                  </a:lnTo>
                  <a:cubicBezTo>
                    <a:pt x="13106" y="1125021"/>
                    <a:pt x="8569" y="1123142"/>
                    <a:pt x="5224" y="1119797"/>
                  </a:cubicBezTo>
                  <a:cubicBezTo>
                    <a:pt x="1879" y="1116452"/>
                    <a:pt x="0" y="1111915"/>
                    <a:pt x="0" y="1107185"/>
                  </a:cubicBezTo>
                  <a:lnTo>
                    <a:pt x="0" y="17836"/>
                  </a:lnTo>
                  <a:cubicBezTo>
                    <a:pt x="0" y="13106"/>
                    <a:pt x="1879" y="8569"/>
                    <a:pt x="5224" y="5224"/>
                  </a:cubicBezTo>
                  <a:cubicBezTo>
                    <a:pt x="8569" y="1879"/>
                    <a:pt x="13106" y="0"/>
                    <a:pt x="17836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312520" cy="1125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10812" y="3984435"/>
            <a:ext cx="1611303" cy="16113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0"/>
                </a:lnSpc>
              </a:pPr>
              <a:r>
                <a:rPr lang="en-US" sz="32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7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595975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5" y="0"/>
                </a:lnTo>
                <a:lnTo>
                  <a:pt x="4587215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657380" y="5191918"/>
            <a:ext cx="4340593" cy="2876927"/>
            <a:chOff x="0" y="0"/>
            <a:chExt cx="1312520" cy="8699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12520" cy="869933"/>
            </a:xfrm>
            <a:custGeom>
              <a:avLst/>
              <a:gdLst/>
              <a:ahLst/>
              <a:cxnLst/>
              <a:rect l="l" t="t" r="r" b="b"/>
              <a:pathLst>
                <a:path w="1312520" h="869933">
                  <a:moveTo>
                    <a:pt x="17836" y="0"/>
                  </a:moveTo>
                  <a:lnTo>
                    <a:pt x="1294684" y="0"/>
                  </a:lnTo>
                  <a:cubicBezTo>
                    <a:pt x="1299415" y="0"/>
                    <a:pt x="1303951" y="1879"/>
                    <a:pt x="1307296" y="5224"/>
                  </a:cubicBezTo>
                  <a:cubicBezTo>
                    <a:pt x="1310641" y="8569"/>
                    <a:pt x="1312520" y="13106"/>
                    <a:pt x="1312520" y="17836"/>
                  </a:cubicBezTo>
                  <a:lnTo>
                    <a:pt x="1312520" y="852097"/>
                  </a:lnTo>
                  <a:cubicBezTo>
                    <a:pt x="1312520" y="856827"/>
                    <a:pt x="1310641" y="861364"/>
                    <a:pt x="1307296" y="864709"/>
                  </a:cubicBezTo>
                  <a:cubicBezTo>
                    <a:pt x="1303951" y="868054"/>
                    <a:pt x="1299415" y="869933"/>
                    <a:pt x="1294684" y="869933"/>
                  </a:cubicBezTo>
                  <a:lnTo>
                    <a:pt x="17836" y="869933"/>
                  </a:lnTo>
                  <a:cubicBezTo>
                    <a:pt x="13106" y="869933"/>
                    <a:pt x="8569" y="868054"/>
                    <a:pt x="5224" y="864709"/>
                  </a:cubicBezTo>
                  <a:cubicBezTo>
                    <a:pt x="1879" y="861364"/>
                    <a:pt x="0" y="856827"/>
                    <a:pt x="0" y="852097"/>
                  </a:cubicBezTo>
                  <a:lnTo>
                    <a:pt x="0" y="17836"/>
                  </a:lnTo>
                  <a:cubicBezTo>
                    <a:pt x="0" y="13106"/>
                    <a:pt x="1879" y="8569"/>
                    <a:pt x="5224" y="5224"/>
                  </a:cubicBezTo>
                  <a:cubicBezTo>
                    <a:pt x="8569" y="1879"/>
                    <a:pt x="13106" y="0"/>
                    <a:pt x="17836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312520" cy="869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022025" y="3908074"/>
            <a:ext cx="1611303" cy="161130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0"/>
                </a:lnSpc>
              </a:pPr>
              <a:r>
                <a:rPr lang="en-US" sz="32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8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468940" y="7803407"/>
            <a:ext cx="4587215" cy="905975"/>
          </a:xfrm>
          <a:custGeom>
            <a:avLst/>
            <a:gdLst/>
            <a:ahLst/>
            <a:cxnLst/>
            <a:rect l="l" t="t" r="r" b="b"/>
            <a:pathLst>
              <a:path w="4587215" h="905975">
                <a:moveTo>
                  <a:pt x="0" y="0"/>
                </a:moveTo>
                <a:lnTo>
                  <a:pt x="4587214" y="0"/>
                </a:lnTo>
                <a:lnTo>
                  <a:pt x="4587214" y="905975"/>
                </a:lnTo>
                <a:lnTo>
                  <a:pt x="0" y="90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530345" y="5191918"/>
            <a:ext cx="4340593" cy="2876927"/>
            <a:chOff x="0" y="0"/>
            <a:chExt cx="1312520" cy="869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12520" cy="869933"/>
            </a:xfrm>
            <a:custGeom>
              <a:avLst/>
              <a:gdLst/>
              <a:ahLst/>
              <a:cxnLst/>
              <a:rect l="l" t="t" r="r" b="b"/>
              <a:pathLst>
                <a:path w="1312520" h="869933">
                  <a:moveTo>
                    <a:pt x="17836" y="0"/>
                  </a:moveTo>
                  <a:lnTo>
                    <a:pt x="1294684" y="0"/>
                  </a:lnTo>
                  <a:cubicBezTo>
                    <a:pt x="1299415" y="0"/>
                    <a:pt x="1303951" y="1879"/>
                    <a:pt x="1307296" y="5224"/>
                  </a:cubicBezTo>
                  <a:cubicBezTo>
                    <a:pt x="1310641" y="8569"/>
                    <a:pt x="1312520" y="13106"/>
                    <a:pt x="1312520" y="17836"/>
                  </a:cubicBezTo>
                  <a:lnTo>
                    <a:pt x="1312520" y="852097"/>
                  </a:lnTo>
                  <a:cubicBezTo>
                    <a:pt x="1312520" y="856827"/>
                    <a:pt x="1310641" y="861364"/>
                    <a:pt x="1307296" y="864709"/>
                  </a:cubicBezTo>
                  <a:cubicBezTo>
                    <a:pt x="1303951" y="868054"/>
                    <a:pt x="1299415" y="869933"/>
                    <a:pt x="1294684" y="869933"/>
                  </a:cubicBezTo>
                  <a:lnTo>
                    <a:pt x="17836" y="869933"/>
                  </a:lnTo>
                  <a:cubicBezTo>
                    <a:pt x="13106" y="869933"/>
                    <a:pt x="8569" y="868054"/>
                    <a:pt x="5224" y="864709"/>
                  </a:cubicBezTo>
                  <a:cubicBezTo>
                    <a:pt x="1879" y="861364"/>
                    <a:pt x="0" y="856827"/>
                    <a:pt x="0" y="852097"/>
                  </a:cubicBezTo>
                  <a:lnTo>
                    <a:pt x="0" y="17836"/>
                  </a:lnTo>
                  <a:cubicBezTo>
                    <a:pt x="0" y="13106"/>
                    <a:pt x="1879" y="8569"/>
                    <a:pt x="5224" y="5224"/>
                  </a:cubicBezTo>
                  <a:cubicBezTo>
                    <a:pt x="8569" y="1879"/>
                    <a:pt x="13106" y="0"/>
                    <a:pt x="17836" y="0"/>
                  </a:cubicBezTo>
                  <a:close/>
                </a:path>
              </a:pathLst>
            </a:custGeom>
            <a:solidFill>
              <a:srgbClr val="F5FFF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312520" cy="869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894990" y="4118842"/>
            <a:ext cx="1611303" cy="161130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30"/>
                </a:lnSpc>
              </a:pPr>
              <a:r>
                <a:rPr lang="en-US" sz="3192">
                  <a:solidFill>
                    <a:srgbClr val="000000"/>
                  </a:solidFill>
                  <a:latin typeface="TT Drugs"/>
                  <a:ea typeface="TT Drugs"/>
                  <a:cs typeface="TT Drugs"/>
                  <a:sym typeface="TT Drugs"/>
                </a:rPr>
                <a:t>9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058617" y="5682519"/>
            <a:ext cx="3915693" cy="316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0"/>
              </a:lnSpc>
            </a:pPr>
            <a:r>
              <a:rPr lang="en-US" sz="2000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SUJETOS DE DERECHO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Son las personas con derechos y obligaciones dentro del marco legal.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Atributos de la personalidad: Características que nos identifican y diferencian en el sistema jurídico. Entre ellos están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97231" y="1374739"/>
            <a:ext cx="11109061" cy="104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7"/>
              </a:lnSpc>
              <a:spcBef>
                <a:spcPct val="0"/>
              </a:spcBef>
            </a:pPr>
            <a:r>
              <a:rPr lang="en-US" sz="6134" b="1" spc="196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Publicaciones realizadas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59896" y="5471752"/>
            <a:ext cx="4121124" cy="210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0"/>
              </a:lnSpc>
            </a:pPr>
            <a:r>
              <a:rPr lang="en-US" sz="2000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NORMAS MORALES</a:t>
            </a:r>
          </a:p>
          <a:p>
            <a:pPr marL="0" lvl="0" indent="0" algn="just">
              <a:lnSpc>
                <a:spcPts val="2820"/>
              </a:lnSpc>
            </a:pPr>
            <a:r>
              <a:rPr lang="en-US" sz="2000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Son aquellas que nos guían a distinguir entre el bien y el mal. Surgen de nuestra conciencia y de lo que la sociedad considera correcto.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69465" y="5671388"/>
            <a:ext cx="3862352" cy="140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4"/>
              </a:lnSpc>
            </a:pPr>
            <a:r>
              <a:rPr lang="en-US" sz="1996" b="1">
                <a:solidFill>
                  <a:srgbClr val="010101"/>
                </a:solidFill>
                <a:latin typeface="TT Drugs Bold"/>
                <a:ea typeface="TT Drugs Bold"/>
                <a:cs typeface="TT Drugs Bold"/>
                <a:sym typeface="TT Drugs Bold"/>
              </a:rPr>
              <a:t>FUENTES DEL DERECHO</a:t>
            </a:r>
          </a:p>
          <a:p>
            <a:pPr marL="0" lvl="0" indent="0" algn="just">
              <a:lnSpc>
                <a:spcPts val="2814"/>
              </a:lnSpc>
            </a:pPr>
            <a:r>
              <a:rPr lang="en-US" sz="1996">
                <a:solidFill>
                  <a:srgbClr val="010101"/>
                </a:solidFill>
                <a:latin typeface="TT Drugs"/>
                <a:ea typeface="TT Drugs"/>
                <a:cs typeface="TT Drugs"/>
                <a:sym typeface="TT Drugs"/>
              </a:rPr>
              <a:t>pilares que dan origen y sustento a todo nuestro sistema legal.</a:t>
            </a:r>
          </a:p>
        </p:txBody>
      </p:sp>
      <p:sp>
        <p:nvSpPr>
          <p:cNvPr id="30" name="Freeform 30"/>
          <p:cNvSpPr/>
          <p:nvPr/>
        </p:nvSpPr>
        <p:spPr>
          <a:xfrm>
            <a:off x="15067593" y="6087599"/>
            <a:ext cx="2815174" cy="3851607"/>
          </a:xfrm>
          <a:custGeom>
            <a:avLst/>
            <a:gdLst/>
            <a:ahLst/>
            <a:cxnLst/>
            <a:rect l="l" t="t" r="r" b="b"/>
            <a:pathLst>
              <a:path w="2815174" h="3851607">
                <a:moveTo>
                  <a:pt x="0" y="0"/>
                </a:moveTo>
                <a:lnTo>
                  <a:pt x="2815174" y="0"/>
                </a:lnTo>
                <a:lnTo>
                  <a:pt x="2815174" y="3851607"/>
                </a:lnTo>
                <a:lnTo>
                  <a:pt x="0" y="38516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54177"/>
            <a:ext cx="3067990" cy="11893804"/>
            <a:chOff x="0" y="0"/>
            <a:chExt cx="808030" cy="3132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8030" cy="3132524"/>
            </a:xfrm>
            <a:custGeom>
              <a:avLst/>
              <a:gdLst/>
              <a:ahLst/>
              <a:cxnLst/>
              <a:rect l="l" t="t" r="r" b="b"/>
              <a:pathLst>
                <a:path w="808030" h="3132524">
                  <a:moveTo>
                    <a:pt x="0" y="0"/>
                  </a:moveTo>
                  <a:lnTo>
                    <a:pt x="808030" y="0"/>
                  </a:lnTo>
                  <a:lnTo>
                    <a:pt x="808030" y="3132524"/>
                  </a:lnTo>
                  <a:lnTo>
                    <a:pt x="0" y="3132524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08030" cy="325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9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7593" y="6087599"/>
            <a:ext cx="2815174" cy="3851607"/>
          </a:xfrm>
          <a:custGeom>
            <a:avLst/>
            <a:gdLst/>
            <a:ahLst/>
            <a:cxnLst/>
            <a:rect l="l" t="t" r="r" b="b"/>
            <a:pathLst>
              <a:path w="2815174" h="3851607">
                <a:moveTo>
                  <a:pt x="0" y="0"/>
                </a:moveTo>
                <a:lnTo>
                  <a:pt x="2815174" y="0"/>
                </a:lnTo>
                <a:lnTo>
                  <a:pt x="2815174" y="3851607"/>
                </a:lnTo>
                <a:lnTo>
                  <a:pt x="0" y="3851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33995" y="2909120"/>
            <a:ext cx="3981045" cy="6356958"/>
          </a:xfrm>
          <a:custGeom>
            <a:avLst/>
            <a:gdLst/>
            <a:ahLst/>
            <a:cxnLst/>
            <a:rect l="l" t="t" r="r" b="b"/>
            <a:pathLst>
              <a:path w="3981045" h="6356958">
                <a:moveTo>
                  <a:pt x="0" y="0"/>
                </a:moveTo>
                <a:lnTo>
                  <a:pt x="3981045" y="0"/>
                </a:lnTo>
                <a:lnTo>
                  <a:pt x="398104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83132" y="2909120"/>
            <a:ext cx="3702928" cy="6356958"/>
          </a:xfrm>
          <a:custGeom>
            <a:avLst/>
            <a:gdLst/>
            <a:ahLst/>
            <a:cxnLst/>
            <a:rect l="l" t="t" r="r" b="b"/>
            <a:pathLst>
              <a:path w="3702928" h="6356958">
                <a:moveTo>
                  <a:pt x="0" y="0"/>
                </a:moveTo>
                <a:lnTo>
                  <a:pt x="3702928" y="0"/>
                </a:lnTo>
                <a:lnTo>
                  <a:pt x="370292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66209" y="2909120"/>
            <a:ext cx="5045836" cy="6356958"/>
          </a:xfrm>
          <a:custGeom>
            <a:avLst/>
            <a:gdLst/>
            <a:ahLst/>
            <a:cxnLst/>
            <a:rect l="l" t="t" r="r" b="b"/>
            <a:pathLst>
              <a:path w="5045836" h="6356958">
                <a:moveTo>
                  <a:pt x="0" y="0"/>
                </a:moveTo>
                <a:lnTo>
                  <a:pt x="5045836" y="0"/>
                </a:lnTo>
                <a:lnTo>
                  <a:pt x="504583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80065" y="449413"/>
            <a:ext cx="11109061" cy="104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87"/>
              </a:lnSpc>
              <a:spcBef>
                <a:spcPct val="0"/>
              </a:spcBef>
            </a:pPr>
            <a:r>
              <a:rPr lang="en-US" sz="6134" b="1" spc="196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Evidencias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3341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POST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23708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VIDEO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12828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POST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54177"/>
            <a:ext cx="3067990" cy="11893804"/>
            <a:chOff x="0" y="0"/>
            <a:chExt cx="808030" cy="3132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8030" cy="3132524"/>
            </a:xfrm>
            <a:custGeom>
              <a:avLst/>
              <a:gdLst/>
              <a:ahLst/>
              <a:cxnLst/>
              <a:rect l="l" t="t" r="r" b="b"/>
              <a:pathLst>
                <a:path w="808030" h="3132524">
                  <a:moveTo>
                    <a:pt x="0" y="0"/>
                  </a:moveTo>
                  <a:lnTo>
                    <a:pt x="808030" y="0"/>
                  </a:lnTo>
                  <a:lnTo>
                    <a:pt x="808030" y="3132524"/>
                  </a:lnTo>
                  <a:lnTo>
                    <a:pt x="0" y="3132524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08030" cy="325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9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7593" y="6087599"/>
            <a:ext cx="2815174" cy="3851607"/>
          </a:xfrm>
          <a:custGeom>
            <a:avLst/>
            <a:gdLst/>
            <a:ahLst/>
            <a:cxnLst/>
            <a:rect l="l" t="t" r="r" b="b"/>
            <a:pathLst>
              <a:path w="2815174" h="3851607">
                <a:moveTo>
                  <a:pt x="0" y="0"/>
                </a:moveTo>
                <a:lnTo>
                  <a:pt x="2815174" y="0"/>
                </a:lnTo>
                <a:lnTo>
                  <a:pt x="2815174" y="3851607"/>
                </a:lnTo>
                <a:lnTo>
                  <a:pt x="0" y="3851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1866209" y="2909120"/>
            <a:ext cx="5045836" cy="6356958"/>
          </a:xfrm>
          <a:custGeom>
            <a:avLst/>
            <a:gdLst/>
            <a:ahLst/>
            <a:cxnLst/>
            <a:rect l="l" t="t" r="r" b="b"/>
            <a:pathLst>
              <a:path w="5045836" h="6356958">
                <a:moveTo>
                  <a:pt x="0" y="0"/>
                </a:moveTo>
                <a:lnTo>
                  <a:pt x="5045836" y="0"/>
                </a:lnTo>
                <a:lnTo>
                  <a:pt x="504583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3483" y="2901342"/>
            <a:ext cx="5602069" cy="6356958"/>
          </a:xfrm>
          <a:custGeom>
            <a:avLst/>
            <a:gdLst/>
            <a:ahLst/>
            <a:cxnLst/>
            <a:rect l="l" t="t" r="r" b="b"/>
            <a:pathLst>
              <a:path w="5602069" h="6356958">
                <a:moveTo>
                  <a:pt x="0" y="0"/>
                </a:moveTo>
                <a:lnTo>
                  <a:pt x="5602069" y="0"/>
                </a:lnTo>
                <a:lnTo>
                  <a:pt x="560206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80174" y="2975264"/>
            <a:ext cx="3631412" cy="6356958"/>
          </a:xfrm>
          <a:custGeom>
            <a:avLst/>
            <a:gdLst/>
            <a:ahLst/>
            <a:cxnLst/>
            <a:rect l="l" t="t" r="r" b="b"/>
            <a:pathLst>
              <a:path w="3631412" h="6356958">
                <a:moveTo>
                  <a:pt x="0" y="0"/>
                </a:moveTo>
                <a:lnTo>
                  <a:pt x="3631413" y="0"/>
                </a:lnTo>
                <a:lnTo>
                  <a:pt x="363141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80065" y="449413"/>
            <a:ext cx="11109061" cy="104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87"/>
              </a:lnSpc>
              <a:spcBef>
                <a:spcPct val="0"/>
              </a:spcBef>
            </a:pPr>
            <a:r>
              <a:rPr lang="en-US" sz="6134" b="1" spc="196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Evidencias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3341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MEME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12828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POST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12824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POST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54177"/>
            <a:ext cx="3067990" cy="11893804"/>
            <a:chOff x="0" y="0"/>
            <a:chExt cx="808030" cy="3132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8030" cy="3132524"/>
            </a:xfrm>
            <a:custGeom>
              <a:avLst/>
              <a:gdLst/>
              <a:ahLst/>
              <a:cxnLst/>
              <a:rect l="l" t="t" r="r" b="b"/>
              <a:pathLst>
                <a:path w="808030" h="3132524">
                  <a:moveTo>
                    <a:pt x="0" y="0"/>
                  </a:moveTo>
                  <a:lnTo>
                    <a:pt x="808030" y="0"/>
                  </a:lnTo>
                  <a:lnTo>
                    <a:pt x="808030" y="3132524"/>
                  </a:lnTo>
                  <a:lnTo>
                    <a:pt x="0" y="3132524"/>
                  </a:lnTo>
                  <a:close/>
                </a:path>
              </a:pathLst>
            </a:custGeom>
            <a:solidFill>
              <a:srgbClr val="2229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08030" cy="325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9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7593" y="6087599"/>
            <a:ext cx="2815174" cy="3851607"/>
          </a:xfrm>
          <a:custGeom>
            <a:avLst/>
            <a:gdLst/>
            <a:ahLst/>
            <a:cxnLst/>
            <a:rect l="l" t="t" r="r" b="b"/>
            <a:pathLst>
              <a:path w="2815174" h="3851607">
                <a:moveTo>
                  <a:pt x="0" y="0"/>
                </a:moveTo>
                <a:lnTo>
                  <a:pt x="2815174" y="0"/>
                </a:lnTo>
                <a:lnTo>
                  <a:pt x="2815174" y="3851607"/>
                </a:lnTo>
                <a:lnTo>
                  <a:pt x="0" y="3851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343929" y="2901342"/>
            <a:ext cx="4680310" cy="6356958"/>
          </a:xfrm>
          <a:custGeom>
            <a:avLst/>
            <a:gdLst/>
            <a:ahLst/>
            <a:cxnLst/>
            <a:rect l="l" t="t" r="r" b="b"/>
            <a:pathLst>
              <a:path w="4680310" h="6356958">
                <a:moveTo>
                  <a:pt x="0" y="0"/>
                </a:moveTo>
                <a:lnTo>
                  <a:pt x="4680311" y="0"/>
                </a:lnTo>
                <a:lnTo>
                  <a:pt x="46803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78661" y="2901342"/>
            <a:ext cx="4330678" cy="6356958"/>
          </a:xfrm>
          <a:custGeom>
            <a:avLst/>
            <a:gdLst/>
            <a:ahLst/>
            <a:cxnLst/>
            <a:rect l="l" t="t" r="r" b="b"/>
            <a:pathLst>
              <a:path w="4330678" h="6356958">
                <a:moveTo>
                  <a:pt x="0" y="0"/>
                </a:moveTo>
                <a:lnTo>
                  <a:pt x="4330678" y="0"/>
                </a:lnTo>
                <a:lnTo>
                  <a:pt x="433067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02581" y="2975264"/>
            <a:ext cx="5880186" cy="6356958"/>
          </a:xfrm>
          <a:custGeom>
            <a:avLst/>
            <a:gdLst/>
            <a:ahLst/>
            <a:cxnLst/>
            <a:rect l="l" t="t" r="r" b="b"/>
            <a:pathLst>
              <a:path w="5880186" h="6356958">
                <a:moveTo>
                  <a:pt x="0" y="0"/>
                </a:moveTo>
                <a:lnTo>
                  <a:pt x="5880186" y="0"/>
                </a:lnTo>
                <a:lnTo>
                  <a:pt x="588018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80065" y="449413"/>
            <a:ext cx="11109061" cy="104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87"/>
              </a:lnSpc>
              <a:spcBef>
                <a:spcPct val="0"/>
              </a:spcBef>
            </a:pPr>
            <a:r>
              <a:rPr lang="en-US" sz="6134" b="1" spc="196">
                <a:solidFill>
                  <a:srgbClr val="F5FFF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Evidencias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3341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VIDEO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12828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POST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12824" y="1940783"/>
            <a:ext cx="3862352" cy="5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0"/>
              </a:lnSpc>
            </a:pPr>
            <a:r>
              <a:rPr lang="en-US" sz="3000" b="1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POST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498</Words>
  <Application>Microsoft Office PowerPoint</Application>
  <PresentationFormat>Personalizado</PresentationFormat>
  <Paragraphs>64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Poppins Bold</vt:lpstr>
      <vt:lpstr>Calibri</vt:lpstr>
      <vt:lpstr>Black Mango</vt:lpstr>
      <vt:lpstr>Arial</vt:lpstr>
      <vt:lpstr>TT Drugs</vt:lpstr>
      <vt:lpstr>Black Mango Bold</vt:lpstr>
      <vt:lpstr>Black Mango Medium</vt:lpstr>
      <vt:lpstr>TT Drugs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Powerpower</dc:title>
  <dc:creator>Hp</dc:creator>
  <cp:lastModifiedBy>251B40023 NANCY GUADALUPE VASCONCELOS LEÓN</cp:lastModifiedBy>
  <cp:revision>1</cp:revision>
  <dcterms:created xsi:type="dcterms:W3CDTF">2006-08-16T00:00:00Z</dcterms:created>
  <dcterms:modified xsi:type="dcterms:W3CDTF">2025-12-01T20:46:01Z</dcterms:modified>
  <dc:identifier>DAG52mhAPHA</dc:identifier>
</cp:coreProperties>
</file>